
<file path=[Content_Types].xml><?xml version="1.0" encoding="utf-8"?>
<Types xmlns="http://schemas.openxmlformats.org/package/2006/content-types">
  <Default Extension="png" ContentType="image/png"/>
  <Default Extension="tmp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2.xml" ContentType="application/vnd.openxmlformats-officedocument.theme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714" r:id="rId1"/>
    <p:sldMasterId id="2147483796" r:id="rId2"/>
    <p:sldMasterId id="2147483755" r:id="rId3"/>
  </p:sldMasterIdLst>
  <p:notesMasterIdLst>
    <p:notesMasterId r:id="rId18"/>
  </p:notesMasterIdLst>
  <p:sldIdLst>
    <p:sldId id="540" r:id="rId4"/>
    <p:sldId id="539" r:id="rId5"/>
    <p:sldId id="527" r:id="rId6"/>
    <p:sldId id="542" r:id="rId7"/>
    <p:sldId id="536" r:id="rId8"/>
    <p:sldId id="537" r:id="rId9"/>
    <p:sldId id="518" r:id="rId10"/>
    <p:sldId id="538" r:id="rId11"/>
    <p:sldId id="525" r:id="rId12"/>
    <p:sldId id="521" r:id="rId13"/>
    <p:sldId id="533" r:id="rId14"/>
    <p:sldId id="507" r:id="rId15"/>
    <p:sldId id="501" r:id="rId16"/>
    <p:sldId id="541" r:id="rId17"/>
  </p:sldIdLst>
  <p:sldSz cx="9144000" cy="5143500" type="screen16x9"/>
  <p:notesSz cx="6858000" cy="9144000"/>
  <p:embeddedFontLst>
    <p:embeddedFont>
      <p:font typeface="Calibri" pitchFamily="34" charset="0"/>
      <p:regular r:id="rId19"/>
      <p:bold r:id="rId20"/>
      <p:italic r:id="rId21"/>
      <p:boldItalic r:id="rId22"/>
    </p:embeddedFont>
    <p:embeddedFont>
      <p:font typeface="Microsoft JhengHei" pitchFamily="34" charset="-120"/>
      <p:regular r:id="rId23"/>
      <p:bold r:id="rId24"/>
    </p:embeddedFont>
    <p:embeddedFont>
      <p:font typeface="黑体" pitchFamily="49" charset="-122"/>
      <p:regular r:id="rId25"/>
    </p:embeddedFont>
    <p:embeddedFont>
      <p:font typeface="幼圆" pitchFamily="49" charset="-122"/>
      <p:regular r:id="rId26"/>
    </p:embeddedFont>
    <p:embeddedFont>
      <p:font typeface="楷体" pitchFamily="49" charset="-122"/>
      <p:regular r:id="rId27"/>
    </p:embeddedFont>
    <p:embeddedFont>
      <p:font typeface="微软雅黑" pitchFamily="34" charset="-122"/>
      <p:regular r:id="rId28"/>
      <p:bold r:id="rId29"/>
    </p:embeddedFont>
  </p:embeddedFont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6600"/>
    <a:srgbClr val="009900"/>
    <a:srgbClr val="0000FF"/>
    <a:srgbClr val="AFF22A"/>
    <a:srgbClr val="FF9933"/>
    <a:srgbClr val="FFFFFF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85" autoAdjust="0"/>
    <p:restoredTop sz="99538" autoAdjust="0"/>
  </p:normalViewPr>
  <p:slideViewPr>
    <p:cSldViewPr>
      <p:cViewPr>
        <p:scale>
          <a:sx n="110" d="100"/>
          <a:sy n="110" d="100"/>
        </p:scale>
        <p:origin x="-372" y="-216"/>
      </p:cViewPr>
      <p:guideLst>
        <p:guide orient="horz" pos="161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3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7.fntdata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6.fntdata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7.xml"/><Relationship Id="rId19" Type="http://schemas.openxmlformats.org/officeDocument/2006/relationships/font" Target="fonts/font1.fntdata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EEE99F-4578-487E-8BA5-571807A29C05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14E0CF9-D8C9-4A7C-BB21-5B636C65E8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3972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2055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4106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8105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816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1047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6835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8211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8794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8622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8726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9116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81093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666513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69821143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521998037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19373236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97923484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04399848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780462201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53836630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716377205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491124696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8708348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0353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1049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437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5272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0593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5795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3278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0094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8413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0654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1733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9819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2864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1172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3044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3953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7803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2563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187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7287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8680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9721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9481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8118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152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6658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42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4223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2877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0854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7904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9878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5256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6917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15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7203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370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0717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9028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541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9491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4396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1435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9452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4525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1128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3638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573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25927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9127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0285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7559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4512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6371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8470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4314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5708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7315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2842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47065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5370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858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883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925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350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15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149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405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456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083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30237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2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83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179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42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140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11325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06856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782123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421094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14046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42222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11104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9870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2755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1635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74263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75040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0391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3717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9905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2157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77361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86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8231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4913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2021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8387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3992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7431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952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9552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8170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112758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9561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7624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606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7572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3720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12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7708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7039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4675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4606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45064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5268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2058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13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6604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8885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7102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5433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2864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438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9462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" Target="../slides/slid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7.xml"/><Relationship Id="rId18" Type="http://schemas.openxmlformats.org/officeDocument/2006/relationships/slideLayout" Target="../slideLayouts/slideLayout72.xml"/><Relationship Id="rId26" Type="http://schemas.openxmlformats.org/officeDocument/2006/relationships/slideLayout" Target="../slideLayouts/slideLayout80.xml"/><Relationship Id="rId39" Type="http://schemas.openxmlformats.org/officeDocument/2006/relationships/slideLayout" Target="../slideLayouts/slideLayout93.xml"/><Relationship Id="rId21" Type="http://schemas.openxmlformats.org/officeDocument/2006/relationships/slideLayout" Target="../slideLayouts/slideLayout75.xml"/><Relationship Id="rId34" Type="http://schemas.openxmlformats.org/officeDocument/2006/relationships/slideLayout" Target="../slideLayouts/slideLayout88.xml"/><Relationship Id="rId42" Type="http://schemas.openxmlformats.org/officeDocument/2006/relationships/slideLayout" Target="../slideLayouts/slideLayout96.xml"/><Relationship Id="rId47" Type="http://schemas.openxmlformats.org/officeDocument/2006/relationships/slideLayout" Target="../slideLayouts/slideLayout101.xml"/><Relationship Id="rId50" Type="http://schemas.openxmlformats.org/officeDocument/2006/relationships/slideLayout" Target="../slideLayouts/slideLayout104.xml"/><Relationship Id="rId55" Type="http://schemas.openxmlformats.org/officeDocument/2006/relationships/theme" Target="../theme/theme2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71.xml"/><Relationship Id="rId25" Type="http://schemas.openxmlformats.org/officeDocument/2006/relationships/slideLayout" Target="../slideLayouts/slideLayout79.xml"/><Relationship Id="rId33" Type="http://schemas.openxmlformats.org/officeDocument/2006/relationships/slideLayout" Target="../slideLayouts/slideLayout87.xml"/><Relationship Id="rId38" Type="http://schemas.openxmlformats.org/officeDocument/2006/relationships/slideLayout" Target="../slideLayouts/slideLayout92.xml"/><Relationship Id="rId46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20" Type="http://schemas.openxmlformats.org/officeDocument/2006/relationships/slideLayout" Target="../slideLayouts/slideLayout74.xml"/><Relationship Id="rId29" Type="http://schemas.openxmlformats.org/officeDocument/2006/relationships/slideLayout" Target="../slideLayouts/slideLayout83.xml"/><Relationship Id="rId41" Type="http://schemas.openxmlformats.org/officeDocument/2006/relationships/slideLayout" Target="../slideLayouts/slideLayout95.xml"/><Relationship Id="rId54" Type="http://schemas.openxmlformats.org/officeDocument/2006/relationships/slideLayout" Target="../slideLayouts/slideLayout108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24" Type="http://schemas.openxmlformats.org/officeDocument/2006/relationships/slideLayout" Target="../slideLayouts/slideLayout78.xml"/><Relationship Id="rId32" Type="http://schemas.openxmlformats.org/officeDocument/2006/relationships/slideLayout" Target="../slideLayouts/slideLayout86.xml"/><Relationship Id="rId37" Type="http://schemas.openxmlformats.org/officeDocument/2006/relationships/slideLayout" Target="../slideLayouts/slideLayout91.xml"/><Relationship Id="rId40" Type="http://schemas.openxmlformats.org/officeDocument/2006/relationships/slideLayout" Target="../slideLayouts/slideLayout94.xml"/><Relationship Id="rId45" Type="http://schemas.openxmlformats.org/officeDocument/2006/relationships/slideLayout" Target="../slideLayouts/slideLayout99.xml"/><Relationship Id="rId53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23" Type="http://schemas.openxmlformats.org/officeDocument/2006/relationships/slideLayout" Target="../slideLayouts/slideLayout77.xml"/><Relationship Id="rId28" Type="http://schemas.openxmlformats.org/officeDocument/2006/relationships/slideLayout" Target="../slideLayouts/slideLayout82.xml"/><Relationship Id="rId36" Type="http://schemas.openxmlformats.org/officeDocument/2006/relationships/slideLayout" Target="../slideLayouts/slideLayout90.xml"/><Relationship Id="rId49" Type="http://schemas.openxmlformats.org/officeDocument/2006/relationships/slideLayout" Target="../slideLayouts/slideLayout103.xml"/><Relationship Id="rId57" Type="http://schemas.openxmlformats.org/officeDocument/2006/relationships/image" Target="../media/image2.png"/><Relationship Id="rId10" Type="http://schemas.openxmlformats.org/officeDocument/2006/relationships/slideLayout" Target="../slideLayouts/slideLayout64.xml"/><Relationship Id="rId19" Type="http://schemas.openxmlformats.org/officeDocument/2006/relationships/slideLayout" Target="../slideLayouts/slideLayout73.xml"/><Relationship Id="rId31" Type="http://schemas.openxmlformats.org/officeDocument/2006/relationships/slideLayout" Target="../slideLayouts/slideLayout85.xml"/><Relationship Id="rId44" Type="http://schemas.openxmlformats.org/officeDocument/2006/relationships/slideLayout" Target="../slideLayouts/slideLayout98.xml"/><Relationship Id="rId52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Relationship Id="rId22" Type="http://schemas.openxmlformats.org/officeDocument/2006/relationships/slideLayout" Target="../slideLayouts/slideLayout76.xml"/><Relationship Id="rId27" Type="http://schemas.openxmlformats.org/officeDocument/2006/relationships/slideLayout" Target="../slideLayouts/slideLayout81.xml"/><Relationship Id="rId30" Type="http://schemas.openxmlformats.org/officeDocument/2006/relationships/slideLayout" Target="../slideLayouts/slideLayout84.xml"/><Relationship Id="rId35" Type="http://schemas.openxmlformats.org/officeDocument/2006/relationships/slideLayout" Target="../slideLayouts/slideLayout89.xml"/><Relationship Id="rId43" Type="http://schemas.openxmlformats.org/officeDocument/2006/relationships/slideLayout" Target="../slideLayouts/slideLayout97.xml"/><Relationship Id="rId48" Type="http://schemas.openxmlformats.org/officeDocument/2006/relationships/slideLayout" Target="../slideLayouts/slideLayout102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62.xml"/><Relationship Id="rId51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5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6.xml"/><Relationship Id="rId13" Type="http://schemas.openxmlformats.org/officeDocument/2006/relationships/slideLayout" Target="../slideLayouts/slideLayout121.xml"/><Relationship Id="rId18" Type="http://schemas.openxmlformats.org/officeDocument/2006/relationships/slideLayout" Target="../slideLayouts/slideLayout126.xml"/><Relationship Id="rId26" Type="http://schemas.openxmlformats.org/officeDocument/2006/relationships/slideLayout" Target="../slideLayouts/slideLayout134.xml"/><Relationship Id="rId39" Type="http://schemas.openxmlformats.org/officeDocument/2006/relationships/slideLayout" Target="../slideLayouts/slideLayout147.xml"/><Relationship Id="rId3" Type="http://schemas.openxmlformats.org/officeDocument/2006/relationships/slideLayout" Target="../slideLayouts/slideLayout111.xml"/><Relationship Id="rId21" Type="http://schemas.openxmlformats.org/officeDocument/2006/relationships/slideLayout" Target="../slideLayouts/slideLayout129.xml"/><Relationship Id="rId34" Type="http://schemas.openxmlformats.org/officeDocument/2006/relationships/slideLayout" Target="../slideLayouts/slideLayout142.xml"/><Relationship Id="rId42" Type="http://schemas.openxmlformats.org/officeDocument/2006/relationships/image" Target="../media/image2.png"/><Relationship Id="rId7" Type="http://schemas.openxmlformats.org/officeDocument/2006/relationships/slideLayout" Target="../slideLayouts/slideLayout115.xml"/><Relationship Id="rId12" Type="http://schemas.openxmlformats.org/officeDocument/2006/relationships/slideLayout" Target="../slideLayouts/slideLayout120.xml"/><Relationship Id="rId17" Type="http://schemas.openxmlformats.org/officeDocument/2006/relationships/slideLayout" Target="../slideLayouts/slideLayout125.xml"/><Relationship Id="rId25" Type="http://schemas.openxmlformats.org/officeDocument/2006/relationships/slideLayout" Target="../slideLayouts/slideLayout133.xml"/><Relationship Id="rId33" Type="http://schemas.openxmlformats.org/officeDocument/2006/relationships/slideLayout" Target="../slideLayouts/slideLayout141.xml"/><Relationship Id="rId38" Type="http://schemas.openxmlformats.org/officeDocument/2006/relationships/slideLayout" Target="../slideLayouts/slideLayout146.xml"/><Relationship Id="rId2" Type="http://schemas.openxmlformats.org/officeDocument/2006/relationships/slideLayout" Target="../slideLayouts/slideLayout110.xml"/><Relationship Id="rId16" Type="http://schemas.openxmlformats.org/officeDocument/2006/relationships/slideLayout" Target="../slideLayouts/slideLayout124.xml"/><Relationship Id="rId20" Type="http://schemas.openxmlformats.org/officeDocument/2006/relationships/slideLayout" Target="../slideLayouts/slideLayout128.xml"/><Relationship Id="rId29" Type="http://schemas.openxmlformats.org/officeDocument/2006/relationships/slideLayout" Target="../slideLayouts/slideLayout137.xml"/><Relationship Id="rId41" Type="http://schemas.openxmlformats.org/officeDocument/2006/relationships/theme" Target="../theme/theme3.xml"/><Relationship Id="rId1" Type="http://schemas.openxmlformats.org/officeDocument/2006/relationships/slideLayout" Target="../slideLayouts/slideLayout109.xml"/><Relationship Id="rId6" Type="http://schemas.openxmlformats.org/officeDocument/2006/relationships/slideLayout" Target="../slideLayouts/slideLayout114.xml"/><Relationship Id="rId11" Type="http://schemas.openxmlformats.org/officeDocument/2006/relationships/slideLayout" Target="../slideLayouts/slideLayout119.xml"/><Relationship Id="rId24" Type="http://schemas.openxmlformats.org/officeDocument/2006/relationships/slideLayout" Target="../slideLayouts/slideLayout132.xml"/><Relationship Id="rId32" Type="http://schemas.openxmlformats.org/officeDocument/2006/relationships/slideLayout" Target="../slideLayouts/slideLayout140.xml"/><Relationship Id="rId37" Type="http://schemas.openxmlformats.org/officeDocument/2006/relationships/slideLayout" Target="../slideLayouts/slideLayout145.xml"/><Relationship Id="rId40" Type="http://schemas.openxmlformats.org/officeDocument/2006/relationships/slideLayout" Target="../slideLayouts/slideLayout148.xml"/><Relationship Id="rId5" Type="http://schemas.openxmlformats.org/officeDocument/2006/relationships/slideLayout" Target="../slideLayouts/slideLayout113.xml"/><Relationship Id="rId15" Type="http://schemas.openxmlformats.org/officeDocument/2006/relationships/slideLayout" Target="../slideLayouts/slideLayout123.xml"/><Relationship Id="rId23" Type="http://schemas.openxmlformats.org/officeDocument/2006/relationships/slideLayout" Target="../slideLayouts/slideLayout131.xml"/><Relationship Id="rId28" Type="http://schemas.openxmlformats.org/officeDocument/2006/relationships/slideLayout" Target="../slideLayouts/slideLayout136.xml"/><Relationship Id="rId36" Type="http://schemas.openxmlformats.org/officeDocument/2006/relationships/slideLayout" Target="../slideLayouts/slideLayout144.xml"/><Relationship Id="rId10" Type="http://schemas.openxmlformats.org/officeDocument/2006/relationships/slideLayout" Target="../slideLayouts/slideLayout118.xml"/><Relationship Id="rId19" Type="http://schemas.openxmlformats.org/officeDocument/2006/relationships/slideLayout" Target="../slideLayouts/slideLayout127.xml"/><Relationship Id="rId31" Type="http://schemas.openxmlformats.org/officeDocument/2006/relationships/slideLayout" Target="../slideLayouts/slideLayout139.xml"/><Relationship Id="rId4" Type="http://schemas.openxmlformats.org/officeDocument/2006/relationships/slideLayout" Target="../slideLayouts/slideLayout112.xml"/><Relationship Id="rId9" Type="http://schemas.openxmlformats.org/officeDocument/2006/relationships/slideLayout" Target="../slideLayouts/slideLayout117.xml"/><Relationship Id="rId14" Type="http://schemas.openxmlformats.org/officeDocument/2006/relationships/slideLayout" Target="../slideLayouts/slideLayout122.xml"/><Relationship Id="rId22" Type="http://schemas.openxmlformats.org/officeDocument/2006/relationships/slideLayout" Target="../slideLayouts/slideLayout130.xml"/><Relationship Id="rId27" Type="http://schemas.openxmlformats.org/officeDocument/2006/relationships/slideLayout" Target="../slideLayouts/slideLayout135.xml"/><Relationship Id="rId30" Type="http://schemas.openxmlformats.org/officeDocument/2006/relationships/slideLayout" Target="../slideLayouts/slideLayout138.xml"/><Relationship Id="rId35" Type="http://schemas.openxmlformats.org/officeDocument/2006/relationships/slideLayout" Target="../slideLayouts/slideLayout143.xml"/><Relationship Id="rId4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4283968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7251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列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形如</a:t>
            </a:r>
            <a:r>
              <a:rPr lang="en-US" altLang="zh-CN" sz="1200" baseline="0" dirty="0" err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ax±bx</a:t>
            </a:r>
            <a:r>
              <a:rPr lang="en-US" altLang="zh-CN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=c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的方程解决实际问题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8028384" y="4793319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58" action="ppaction://hlinksldjump"/>
            </p:cNvPr>
            <p:cNvPicPr>
              <a:picLocks noChangeAspect="1"/>
            </p:cNvPicPr>
            <p:nvPr/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5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0228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  <p:sldLayoutId id="2147483732" r:id="rId18"/>
    <p:sldLayoutId id="2147483733" r:id="rId19"/>
    <p:sldLayoutId id="2147483734" r:id="rId20"/>
    <p:sldLayoutId id="2147483735" r:id="rId21"/>
    <p:sldLayoutId id="2147483736" r:id="rId22"/>
    <p:sldLayoutId id="2147483737" r:id="rId23"/>
    <p:sldLayoutId id="2147483738" r:id="rId24"/>
    <p:sldLayoutId id="2147483739" r:id="rId25"/>
    <p:sldLayoutId id="2147483740" r:id="rId26"/>
    <p:sldLayoutId id="2147483741" r:id="rId27"/>
    <p:sldLayoutId id="2147483742" r:id="rId28"/>
    <p:sldLayoutId id="2147483743" r:id="rId29"/>
    <p:sldLayoutId id="2147483744" r:id="rId30"/>
    <p:sldLayoutId id="2147483745" r:id="rId31"/>
    <p:sldLayoutId id="2147483746" r:id="rId32"/>
    <p:sldLayoutId id="2147483747" r:id="rId33"/>
    <p:sldLayoutId id="2147483748" r:id="rId34"/>
    <p:sldLayoutId id="2147483749" r:id="rId35"/>
    <p:sldLayoutId id="2147483750" r:id="rId36"/>
    <p:sldLayoutId id="2147483751" r:id="rId37"/>
    <p:sldLayoutId id="2147483752" r:id="rId38"/>
    <p:sldLayoutId id="2147483753" r:id="rId39"/>
    <p:sldLayoutId id="2147483754" r:id="rId40"/>
    <p:sldLayoutId id="2147483676" r:id="rId41"/>
    <p:sldLayoutId id="2147483677" r:id="rId42"/>
    <p:sldLayoutId id="2147483678" r:id="rId43"/>
    <p:sldLayoutId id="2147483679" r:id="rId44"/>
    <p:sldLayoutId id="2147483680" r:id="rId45"/>
    <p:sldLayoutId id="2147483681" r:id="rId46"/>
    <p:sldLayoutId id="2147483682" r:id="rId47"/>
    <p:sldLayoutId id="2147483707" r:id="rId48"/>
    <p:sldLayoutId id="2147483708" r:id="rId49"/>
    <p:sldLayoutId id="2147483709" r:id="rId50"/>
    <p:sldLayoutId id="2147483710" r:id="rId51"/>
    <p:sldLayoutId id="2147483711" r:id="rId52"/>
    <p:sldLayoutId id="2147483712" r:id="rId53"/>
    <p:sldLayoutId id="2147483713" r:id="rId5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4283968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7251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列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形如</a:t>
            </a:r>
            <a:r>
              <a:rPr lang="en-US" altLang="zh-CN" sz="1200" baseline="0" dirty="0" err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ax±bx</a:t>
            </a:r>
            <a:r>
              <a:rPr lang="en-US" altLang="zh-CN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=c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的方程解决实际问题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940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  <p:sldLayoutId id="2147483810" r:id="rId14"/>
    <p:sldLayoutId id="2147483811" r:id="rId15"/>
    <p:sldLayoutId id="2147483812" r:id="rId16"/>
    <p:sldLayoutId id="2147483813" r:id="rId17"/>
    <p:sldLayoutId id="2147483814" r:id="rId18"/>
    <p:sldLayoutId id="2147483815" r:id="rId19"/>
    <p:sldLayoutId id="2147483816" r:id="rId20"/>
    <p:sldLayoutId id="2147483817" r:id="rId21"/>
    <p:sldLayoutId id="2147483818" r:id="rId22"/>
    <p:sldLayoutId id="2147483819" r:id="rId23"/>
    <p:sldLayoutId id="2147483820" r:id="rId24"/>
    <p:sldLayoutId id="2147483821" r:id="rId25"/>
    <p:sldLayoutId id="2147483822" r:id="rId26"/>
    <p:sldLayoutId id="2147483823" r:id="rId27"/>
    <p:sldLayoutId id="2147483824" r:id="rId28"/>
    <p:sldLayoutId id="2147483825" r:id="rId29"/>
    <p:sldLayoutId id="2147483826" r:id="rId30"/>
    <p:sldLayoutId id="2147483827" r:id="rId31"/>
    <p:sldLayoutId id="2147483828" r:id="rId32"/>
    <p:sldLayoutId id="2147483829" r:id="rId33"/>
    <p:sldLayoutId id="2147483830" r:id="rId34"/>
    <p:sldLayoutId id="2147483831" r:id="rId35"/>
    <p:sldLayoutId id="2147483832" r:id="rId36"/>
    <p:sldLayoutId id="2147483833" r:id="rId37"/>
    <p:sldLayoutId id="2147483834" r:id="rId38"/>
    <p:sldLayoutId id="2147483835" r:id="rId39"/>
    <p:sldLayoutId id="2147483836" r:id="rId40"/>
    <p:sldLayoutId id="2147483837" r:id="rId41"/>
    <p:sldLayoutId id="2147483838" r:id="rId42"/>
    <p:sldLayoutId id="2147483839" r:id="rId43"/>
    <p:sldLayoutId id="2147483840" r:id="rId44"/>
    <p:sldLayoutId id="2147483841" r:id="rId45"/>
    <p:sldLayoutId id="2147483842" r:id="rId46"/>
    <p:sldLayoutId id="2147483843" r:id="rId47"/>
    <p:sldLayoutId id="2147483844" r:id="rId48"/>
    <p:sldLayoutId id="2147483845" r:id="rId49"/>
    <p:sldLayoutId id="2147483846" r:id="rId50"/>
    <p:sldLayoutId id="2147483847" r:id="rId51"/>
    <p:sldLayoutId id="2147483848" r:id="rId52"/>
    <p:sldLayoutId id="2147483849" r:id="rId53"/>
    <p:sldLayoutId id="2147483850" r:id="rId5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长方形和正方形的面积 面积的含义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1182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  <p:sldLayoutId id="2147483767" r:id="rId12"/>
    <p:sldLayoutId id="2147483768" r:id="rId13"/>
    <p:sldLayoutId id="2147483769" r:id="rId14"/>
    <p:sldLayoutId id="2147483770" r:id="rId15"/>
    <p:sldLayoutId id="2147483771" r:id="rId16"/>
    <p:sldLayoutId id="2147483772" r:id="rId17"/>
    <p:sldLayoutId id="2147483773" r:id="rId18"/>
    <p:sldLayoutId id="2147483774" r:id="rId19"/>
    <p:sldLayoutId id="2147483775" r:id="rId20"/>
    <p:sldLayoutId id="2147483776" r:id="rId21"/>
    <p:sldLayoutId id="2147483777" r:id="rId22"/>
    <p:sldLayoutId id="2147483778" r:id="rId23"/>
    <p:sldLayoutId id="2147483779" r:id="rId24"/>
    <p:sldLayoutId id="2147483780" r:id="rId25"/>
    <p:sldLayoutId id="2147483781" r:id="rId26"/>
    <p:sldLayoutId id="2147483782" r:id="rId27"/>
    <p:sldLayoutId id="2147483783" r:id="rId28"/>
    <p:sldLayoutId id="2147483784" r:id="rId29"/>
    <p:sldLayoutId id="2147483785" r:id="rId30"/>
    <p:sldLayoutId id="2147483786" r:id="rId31"/>
    <p:sldLayoutId id="2147483787" r:id="rId32"/>
    <p:sldLayoutId id="2147483788" r:id="rId33"/>
    <p:sldLayoutId id="2147483789" r:id="rId34"/>
    <p:sldLayoutId id="2147483790" r:id="rId35"/>
    <p:sldLayoutId id="2147483791" r:id="rId36"/>
    <p:sldLayoutId id="2147483792" r:id="rId37"/>
    <p:sldLayoutId id="2147483793" r:id="rId38"/>
    <p:sldLayoutId id="2147483794" r:id="rId39"/>
    <p:sldLayoutId id="2147483795" r:id="rId4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slide" Target="slide3.xml"/><Relationship Id="rId7" Type="http://schemas.openxmlformats.org/officeDocument/2006/relationships/slide" Target="slide13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1.xml"/><Relationship Id="rId6" Type="http://schemas.openxmlformats.org/officeDocument/2006/relationships/slide" Target="slide12.xml"/><Relationship Id="rId5" Type="http://schemas.openxmlformats.org/officeDocument/2006/relationships/image" Target="../media/image4.emf"/><Relationship Id="rId4" Type="http://schemas.openxmlformats.org/officeDocument/2006/relationships/slide" Target="slide2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tm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E2708353-C4D7-804E-88BA-9C93F6810BF1}"/>
                </a:ext>
              </a:extLst>
            </p:cNvPr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800"/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数学  五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下册</a:t>
                </a:r>
              </a:p>
            </p:txBody>
          </p:sp>
          <p:cxnSp>
            <p:nvCxnSpPr>
              <p:cNvPr id="8" name="直线连接符 4">
                <a:extLst>
                  <a:ext uri="{FF2B5EF4-FFF2-40B4-BE49-F238E27FC236}">
                    <a16:creationId xmlns="" xmlns:a16="http://schemas.microsoft.com/office/drawing/2014/main" id="{1E311F30-AE0E-1142-B8F8-A01097144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  <a:extLst>
              <a:ext uri="{FF2B5EF4-FFF2-40B4-BE49-F238E27FC236}">
                <a16:creationId xmlns="" xmlns:a16="http://schemas.microsoft.com/office/drawing/2014/main" id="{C5E52B34-5C53-2E45-95C1-78E377A38780}"/>
              </a:ext>
            </a:extLst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0" name="单圆角矩形 9">
            <a:hlinkClick r:id="rId2" action="ppaction://hlinksldjump"/>
            <a:extLst>
              <a:ext uri="{FF2B5EF4-FFF2-40B4-BE49-F238E27FC236}">
                <a16:creationId xmlns="" xmlns:a16="http://schemas.microsoft.com/office/drawing/2014/main" id="{A7F1D9EF-3316-7D4F-B483-9E0FEE52FEB5}"/>
              </a:ext>
            </a:extLst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1" name="单圆角矩形 10">
            <a:hlinkClick r:id="" action="ppaction://noaction"/>
            <a:extLst>
              <a:ext uri="{FF2B5EF4-FFF2-40B4-BE49-F238E27FC236}">
                <a16:creationId xmlns="" xmlns:a16="http://schemas.microsoft.com/office/drawing/2014/main" id="{ADFE2713-38A2-5B46-8BD5-90224BE2A534}"/>
              </a:ext>
            </a:extLst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2" name="单圆角矩形 11">
            <a:hlinkClick r:id="rId3" action="ppaction://hlinksldjump"/>
            <a:extLst>
              <a:ext uri="{FF2B5EF4-FFF2-40B4-BE49-F238E27FC236}">
                <a16:creationId xmlns="" xmlns:a16="http://schemas.microsoft.com/office/drawing/2014/main" id="{D6576F15-FC59-F645-B9BB-99A40650AF2C}"/>
              </a:ext>
            </a:extLst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3" name="单圆角矩形 12">
            <a:hlinkClick r:id="rId4" action="ppaction://hlinksldjump"/>
            <a:extLst>
              <a:ext uri="{FF2B5EF4-FFF2-40B4-BE49-F238E27FC236}">
                <a16:creationId xmlns="" xmlns:a16="http://schemas.microsoft.com/office/drawing/2014/main" id="{14484992-177A-7B4A-A42C-270BAA3F58F1}"/>
              </a:ext>
            </a:extLst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14181" y="1203598"/>
            <a:ext cx="7105151" cy="1731243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列</a:t>
            </a:r>
            <a:r>
              <a:rPr lang="zh-CN" altLang="en-US" sz="5400" b="1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形如</a:t>
            </a:r>
            <a:r>
              <a:rPr lang="en-US" altLang="zh-CN" sz="5400" b="1" dirty="0" err="1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ax±bx</a:t>
            </a:r>
            <a:r>
              <a:rPr lang="en-US" altLang="zh-CN" sz="5400" b="1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=c</a:t>
            </a:r>
            <a:r>
              <a:rPr lang="zh-CN" altLang="en-US" sz="5400" b="1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zh-CN" altLang="en-US" sz="54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方程</a:t>
            </a:r>
            <a:endParaRPr lang="en-US" altLang="zh-CN" sz="5400" b="1" dirty="0" smtClean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ctr"/>
            <a:r>
              <a:rPr lang="zh-CN" altLang="en-US" sz="54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解决</a:t>
            </a:r>
            <a:r>
              <a:rPr lang="zh-CN" altLang="en-US" sz="5400" b="1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实际问题</a:t>
            </a: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5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情境导入</a:t>
            </a: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探究新知</a:t>
            </a:r>
          </a:p>
        </p:txBody>
      </p:sp>
      <p:sp>
        <p:nvSpPr>
          <p:cNvPr id="18" name="圆角矩形 17">
            <a:hlinkClick r:id="rId6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课堂小结</a:t>
            </a:r>
          </a:p>
        </p:txBody>
      </p:sp>
      <p:sp>
        <p:nvSpPr>
          <p:cNvPr id="19" name="圆角矩形 18">
            <a:hlinkClick r:id="rId7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课后作业</a:t>
            </a: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96755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4000" b="1" dirty="0" smtClean="0">
                <a:solidFill>
                  <a:srgbClr val="0050AA"/>
                </a:solidFill>
                <a:latin typeface="宋体"/>
              </a:rPr>
              <a:t>简易方程</a:t>
            </a:r>
            <a:endParaRPr lang="zh-CN" altLang="en-US" sz="4000" b="1" dirty="0">
              <a:solidFill>
                <a:srgbClr val="0050AA"/>
              </a:solidFill>
              <a:latin typeface="宋体"/>
            </a:endParaRPr>
          </a:p>
        </p:txBody>
      </p:sp>
      <p:sp>
        <p:nvSpPr>
          <p:cNvPr id="21" name="圆角矩形 20">
            <a:hlinkClick r:id="rId8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课堂练习</a:t>
            </a: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5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kumimoji="1" lang="en-US" altLang="zh-CN" sz="3500" b="1" dirty="0" smtClean="0">
                  <a:solidFill>
                    <a:srgbClr val="0050AA"/>
                  </a:solidFill>
                  <a:latin typeface="宋体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4101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55299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pic>
        <p:nvPicPr>
          <p:cNvPr id="29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406221" y="489829"/>
            <a:ext cx="972967" cy="1153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tongxiaofang\Pictures\j_p16_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56" b="16695"/>
          <a:stretch/>
        </p:blipFill>
        <p:spPr bwMode="auto">
          <a:xfrm>
            <a:off x="1055159" y="542925"/>
            <a:ext cx="3247013" cy="1657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AutoShape 34"/>
          <p:cNvSpPr>
            <a:spLocks noChangeArrowheads="1"/>
          </p:cNvSpPr>
          <p:nvPr/>
        </p:nvSpPr>
        <p:spPr bwMode="auto">
          <a:xfrm>
            <a:off x="4060408" y="179783"/>
            <a:ext cx="2448273" cy="886883"/>
          </a:xfrm>
          <a:prstGeom prst="wedgeRoundRectCallout">
            <a:avLst>
              <a:gd name="adj1" fmla="val -60772"/>
              <a:gd name="adj2" fmla="val 41145"/>
              <a:gd name="adj3" fmla="val 16667"/>
            </a:avLst>
          </a:prstGeom>
          <a:noFill/>
          <a:ln w="12700">
            <a:solidFill>
              <a:srgbClr val="F996B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我今年的年龄正好是你的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倍。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AutoShape 34"/>
          <p:cNvSpPr>
            <a:spLocks noChangeArrowheads="1"/>
          </p:cNvSpPr>
          <p:nvPr/>
        </p:nvSpPr>
        <p:spPr bwMode="auto">
          <a:xfrm>
            <a:off x="342569" y="389130"/>
            <a:ext cx="2933287" cy="475865"/>
          </a:xfrm>
          <a:prstGeom prst="wedgeRoundRectCallout">
            <a:avLst>
              <a:gd name="adj1" fmla="val -8273"/>
              <a:gd name="adj2" fmla="val 82298"/>
              <a:gd name="adj3" fmla="val 16667"/>
            </a:avLst>
          </a:prstGeom>
          <a:noFill/>
          <a:ln w="12700">
            <a:solidFill>
              <a:srgbClr val="F996B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4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我比你小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30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岁。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AutoShape 34"/>
          <p:cNvSpPr>
            <a:spLocks noChangeArrowheads="1"/>
          </p:cNvSpPr>
          <p:nvPr/>
        </p:nvSpPr>
        <p:spPr bwMode="auto">
          <a:xfrm>
            <a:off x="4718718" y="1162239"/>
            <a:ext cx="2592288" cy="833447"/>
          </a:xfrm>
          <a:prstGeom prst="wedgeRoundRectCallout">
            <a:avLst>
              <a:gd name="adj1" fmla="val 56678"/>
              <a:gd name="adj2" fmla="val -56063"/>
              <a:gd name="adj3" fmla="val 16667"/>
            </a:avLst>
          </a:prstGeom>
          <a:noFill/>
          <a:ln w="12700">
            <a:solidFill>
              <a:srgbClr val="F996B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小红和爸爸今年各有多少岁？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圆角矩形标注 20"/>
          <p:cNvSpPr>
            <a:spLocks noChangeArrowheads="1"/>
          </p:cNvSpPr>
          <p:nvPr/>
        </p:nvSpPr>
        <p:spPr bwMode="auto">
          <a:xfrm>
            <a:off x="1055159" y="2433128"/>
            <a:ext cx="3744416" cy="413840"/>
          </a:xfrm>
          <a:prstGeom prst="wedgeRoundRectCallout">
            <a:avLst>
              <a:gd name="adj1" fmla="val -54911"/>
              <a:gd name="adj2" fmla="val 36894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题中的数量间有什么关系？</a:t>
            </a:r>
          </a:p>
        </p:txBody>
      </p:sp>
      <p:sp>
        <p:nvSpPr>
          <p:cNvPr id="23" name="流程图: 可选过程 22"/>
          <p:cNvSpPr>
            <a:spLocks noChangeArrowheads="1"/>
          </p:cNvSpPr>
          <p:nvPr/>
        </p:nvSpPr>
        <p:spPr bwMode="auto">
          <a:xfrm>
            <a:off x="5245970" y="2433128"/>
            <a:ext cx="3456384" cy="330423"/>
          </a:xfrm>
          <a:prstGeom prst="flowChartAlternateProcess">
            <a:avLst/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爸爸岁数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-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小红岁数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=30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584074" y="2902173"/>
            <a:ext cx="55802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解：设小红今年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岁，爸爸今年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zh-CN" altLang="en-US" sz="2400" b="1" dirty="0">
                <a:ea typeface="楷体" pitchFamily="49" charset="-122"/>
              </a:rPr>
              <a:t>岁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627784" y="3322498"/>
            <a:ext cx="19798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en-US" altLang="zh-CN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-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=30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939339" y="3651870"/>
            <a:ext cx="18486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=30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096241" y="4011910"/>
            <a:ext cx="16197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=10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572000" y="3939902"/>
            <a:ext cx="2411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4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=4×10=40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800097" y="4414341"/>
            <a:ext cx="55802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答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：小红今年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岁，则爸爸今年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40</a:t>
            </a:r>
            <a:r>
              <a:rPr lang="zh-CN" altLang="en-US" sz="2400" b="1" dirty="0" smtClean="0">
                <a:ea typeface="楷体" pitchFamily="49" charset="-122"/>
              </a:rPr>
              <a:t>岁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569" y="2259288"/>
            <a:ext cx="1126831" cy="161482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8" grpId="0" animBg="1"/>
      <p:bldP spid="19" grpId="0" animBg="1"/>
      <p:bldP spid="21" grpId="0" animBg="1"/>
      <p:bldP spid="23" grpId="0" animBg="1"/>
      <p:bldP spid="24" grpId="0"/>
      <p:bldP spid="27" grpId="0"/>
      <p:bldP spid="30" grpId="0"/>
      <p:bldP spid="31" grpId="0"/>
      <p:bldP spid="43" grpId="0"/>
      <p:bldP spid="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55299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67544" y="466675"/>
            <a:ext cx="792650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5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同学们参观“抗震救灾英雄事迹展览”。四、五年级一共去了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264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人，五年级去的人数是四年级的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1.2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倍。两个年级各去了多少人？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圆角矩形标注 19"/>
          <p:cNvSpPr>
            <a:spLocks noChangeArrowheads="1"/>
          </p:cNvSpPr>
          <p:nvPr/>
        </p:nvSpPr>
        <p:spPr bwMode="auto">
          <a:xfrm>
            <a:off x="971600" y="1902171"/>
            <a:ext cx="3678446" cy="413840"/>
          </a:xfrm>
          <a:prstGeom prst="wedgeRoundRectCallout">
            <a:avLst>
              <a:gd name="adj1" fmla="val -54911"/>
              <a:gd name="adj2" fmla="val 36894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题中的数量间有什么关系？</a:t>
            </a:r>
          </a:p>
        </p:txBody>
      </p:sp>
      <p:pic>
        <p:nvPicPr>
          <p:cNvPr id="21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1" r="18182"/>
          <a:stretch/>
        </p:blipFill>
        <p:spPr bwMode="auto">
          <a:xfrm>
            <a:off x="7413964" y="2260317"/>
            <a:ext cx="1318181" cy="1155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圆角矩形标注 21"/>
          <p:cNvSpPr>
            <a:spLocks noChangeArrowheads="1"/>
          </p:cNvSpPr>
          <p:nvPr/>
        </p:nvSpPr>
        <p:spPr bwMode="auto">
          <a:xfrm>
            <a:off x="4716016" y="1851670"/>
            <a:ext cx="4178065" cy="413840"/>
          </a:xfrm>
          <a:prstGeom prst="wedgeRoundRectCallout">
            <a:avLst>
              <a:gd name="adj1" fmla="val 34754"/>
              <a:gd name="adj2" fmla="val 81745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四年级人数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+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五年级人数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=264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368049" y="2326109"/>
            <a:ext cx="61562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解：设四年级去了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人，五年级去了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1.2 </a:t>
            </a:r>
            <a:r>
              <a:rPr lang="en-US" altLang="zh-CN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zh-CN" altLang="en-US" sz="2400" b="1" dirty="0" smtClean="0">
                <a:ea typeface="楷体" pitchFamily="49" charset="-122"/>
              </a:rPr>
              <a:t>人。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096241" y="2715766"/>
            <a:ext cx="19798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+1.2</a:t>
            </a:r>
            <a:r>
              <a:rPr lang="en-US" altLang="zh-CN" sz="2400" b="1" i="1" dirty="0">
                <a:ea typeface="楷体" pitchFamily="49" charset="-122"/>
              </a:rPr>
              <a:t> </a:t>
            </a:r>
            <a:r>
              <a:rPr lang="en-US" altLang="zh-CN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en-US" altLang="zh-CN" sz="2400" b="1" i="1" dirty="0"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=264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87411" y="3075806"/>
            <a:ext cx="18486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2.2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=264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131840" y="3982293"/>
            <a:ext cx="39240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1.2 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=1.2×120=144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224033" y="4371950"/>
            <a:ext cx="59402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答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：四年级去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了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120</a:t>
            </a:r>
            <a:r>
              <a:rPr lang="zh-CN" altLang="en-US" sz="2400" b="1" dirty="0" smtClean="0">
                <a:ea typeface="楷体" pitchFamily="49" charset="-122"/>
              </a:rPr>
              <a:t>人</a:t>
            </a:r>
            <a:r>
              <a:rPr lang="zh-CN" altLang="en-US" sz="2400" b="1" dirty="0">
                <a:ea typeface="楷体" pitchFamily="49" charset="-122"/>
              </a:rPr>
              <a:t>，五年级去</a:t>
            </a:r>
            <a:r>
              <a:rPr lang="zh-CN" altLang="en-US" sz="2400" b="1" dirty="0" smtClean="0">
                <a:ea typeface="楷体" pitchFamily="49" charset="-122"/>
              </a:rPr>
              <a:t>了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144</a:t>
            </a:r>
            <a:r>
              <a:rPr lang="zh-CN" altLang="en-US" sz="2400" b="1" dirty="0" smtClean="0">
                <a:ea typeface="楷体" pitchFamily="49" charset="-122"/>
              </a:rPr>
              <a:t>人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659419" y="3507854"/>
            <a:ext cx="18486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=120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13" y="1896418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3820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22" grpId="0" animBg="1"/>
      <p:bldP spid="23" grpId="0"/>
      <p:bldP spid="24" grpId="0"/>
      <p:bldP spid="27" grpId="0"/>
      <p:bldP spid="30" grpId="0"/>
      <p:bldP spid="31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1043607" y="1976800"/>
            <a:ext cx="6120681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1.根据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题意找出</a:t>
            </a:r>
            <a:r>
              <a:rPr lang="en-US" altLang="zh-CN" sz="2400" b="1" dirty="0" err="1">
                <a:latin typeface="楷体" pitchFamily="49" charset="-122"/>
                <a:ea typeface="楷体" pitchFamily="49" charset="-122"/>
              </a:rPr>
              <a:t>数量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之间的相等关系</a:t>
            </a:r>
            <a:r>
              <a:rPr 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1043607" y="2460833"/>
            <a:ext cx="689255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用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和含有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zh-CN" altLang="en-US" sz="24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的式子表示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等量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关系中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的两个未知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量，并列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出方程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1080120" y="3219822"/>
            <a:ext cx="52920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解方程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，及时检验，写出答句。</a:t>
            </a:r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1434876" y="3698726"/>
            <a:ext cx="55133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所得的结果要符合题目中所表述的要求。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3DC3C1FC-FFBE-B043-8654-5FA138940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798332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0" grpId="0"/>
      <p:bldP spid="22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0F447194-2000-CB43-9812-4A9B36714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D7253601-E10B-4FDD-BD73-6C4252EB0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720" y="1635646"/>
            <a:ext cx="4861221" cy="167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从教材课后习题中选取；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从课时练中选取。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7664" y="1347614"/>
            <a:ext cx="6469327" cy="1130642"/>
            <a:chOff x="1547664" y="1347614"/>
            <a:chExt cx="6469327" cy="1130642"/>
          </a:xfrm>
        </p:grpSpPr>
        <p:sp>
          <p:nvSpPr>
            <p:cNvPr id="4" name="文本框 3"/>
            <p:cNvSpPr txBox="1"/>
            <p:nvPr/>
          </p:nvSpPr>
          <p:spPr>
            <a:xfrm>
              <a:off x="4465813" y="1419486"/>
              <a:ext cx="355117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zh-CN" altLang="en-US" sz="5400" b="1" dirty="0">
                  <a:solidFill>
                    <a:srgbClr val="FF6600"/>
                  </a:solidFill>
                  <a:latin typeface="楷体" pitchFamily="49" charset="-122"/>
                  <a:ea typeface="楷体" pitchFamily="49" charset="-122"/>
                </a:rPr>
                <a:t>伴你成长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1347614"/>
              <a:ext cx="2876487" cy="1130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44363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童晓芳\个人专业成长\各类撰稿\20180605路编1-6下册《课件》\课件专用人物图\7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81" t="13430"/>
          <a:stretch/>
        </p:blipFill>
        <p:spPr bwMode="auto">
          <a:xfrm flipH="1">
            <a:off x="387766" y="1112426"/>
            <a:ext cx="1657695" cy="1494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943348" y="2225645"/>
            <a:ext cx="741682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FontTx/>
              <a:buNone/>
              <a:defRPr sz="2400" b="1"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）小红每天读书</a:t>
            </a:r>
            <a:r>
              <a:rPr lang="en-US" altLang="zh-CN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en-US" dirty="0"/>
              <a:t>页</a:t>
            </a:r>
            <a:r>
              <a:rPr lang="zh-CN" altLang="en-US" dirty="0" smtClean="0"/>
              <a:t>，小明每天读的页数是小红的</a:t>
            </a:r>
            <a:r>
              <a:rPr lang="en-US" altLang="zh-CN" dirty="0" smtClean="0"/>
              <a:t>3</a:t>
            </a:r>
            <a:r>
              <a:rPr lang="zh-CN" altLang="en-US" dirty="0" smtClean="0"/>
              <a:t>倍，小明每天读书（     ）页。</a:t>
            </a:r>
            <a:endParaRPr lang="zh-CN" altLang="en-US" dirty="0"/>
          </a:p>
        </p:txBody>
      </p:sp>
      <p:sp>
        <p:nvSpPr>
          <p:cNvPr id="21" name="Rectangle 11"/>
          <p:cNvSpPr>
            <a:spLocks noChangeArrowheads="1"/>
          </p:cNvSpPr>
          <p:nvPr/>
        </p:nvSpPr>
        <p:spPr bwMode="auto">
          <a:xfrm>
            <a:off x="3957674" y="2585685"/>
            <a:ext cx="54534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endParaRPr lang="en-US" altLang="zh-CN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AutoShape 34"/>
          <p:cNvSpPr>
            <a:spLocks noChangeArrowheads="1"/>
          </p:cNvSpPr>
          <p:nvPr/>
        </p:nvSpPr>
        <p:spPr bwMode="auto">
          <a:xfrm>
            <a:off x="2045461" y="1328450"/>
            <a:ext cx="5215394" cy="475865"/>
          </a:xfrm>
          <a:prstGeom prst="wedgeRoundRectCallout">
            <a:avLst>
              <a:gd name="adj1" fmla="val -53368"/>
              <a:gd name="adj2" fmla="val 46709"/>
              <a:gd name="adj3" fmla="val 16667"/>
            </a:avLst>
          </a:prstGeom>
          <a:noFill/>
          <a:ln w="12700">
            <a:solidFill>
              <a:srgbClr val="F996B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在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括号里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填上含有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字母的式子。</a:t>
            </a: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1015356" y="3233757"/>
            <a:ext cx="758909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FontTx/>
              <a:buNone/>
              <a:defRPr sz="2400" b="1"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）水果店有苹果</a:t>
            </a:r>
            <a:r>
              <a:rPr lang="en-US" altLang="zh-CN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en-US" dirty="0"/>
              <a:t>千克</a:t>
            </a:r>
            <a:r>
              <a:rPr lang="zh-CN" altLang="en-US" dirty="0" smtClean="0"/>
              <a:t>，西瓜的重量是是苹果的</a:t>
            </a:r>
            <a:r>
              <a:rPr lang="en-US" altLang="zh-CN" dirty="0"/>
              <a:t>8</a:t>
            </a:r>
            <a:r>
              <a:rPr lang="zh-CN" altLang="en-US" dirty="0" smtClean="0"/>
              <a:t>倍，西瓜有（     ）千克。</a:t>
            </a:r>
            <a:endParaRPr lang="zh-CN" altLang="en-US" dirty="0"/>
          </a:p>
        </p:txBody>
      </p:sp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2455516" y="3560698"/>
            <a:ext cx="54534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8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endParaRPr lang="en-US" altLang="zh-CN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9E0BC0A8-05BA-2E4E-B8F3-A892115E8F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7784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  <p:bldP spid="27" grpId="0" animBg="1"/>
      <p:bldP spid="19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673"/>
          <a:stretch>
            <a:fillRect/>
          </a:stretch>
        </p:blipFill>
        <p:spPr bwMode="auto">
          <a:xfrm>
            <a:off x="1763688" y="1131590"/>
            <a:ext cx="6624736" cy="3296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22"/>
          <p:cNvSpPr txBox="1">
            <a:spLocks noChangeArrowheads="1"/>
          </p:cNvSpPr>
          <p:nvPr/>
        </p:nvSpPr>
        <p:spPr bwMode="auto">
          <a:xfrm>
            <a:off x="1843144" y="2366286"/>
            <a:ext cx="6401264" cy="206210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北京颐和园占地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290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公顷，其中水面面积大约是陆地面积的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倍。颐和园的陆地和水面面积大约各有多少公顷？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9B80BA23-0D5D-5C43-8D0D-3287EEC9F16B}"/>
              </a:ext>
            </a:extLst>
          </p:cNvPr>
          <p:cNvGrpSpPr/>
          <p:nvPr/>
        </p:nvGrpSpPr>
        <p:grpSpPr>
          <a:xfrm>
            <a:off x="597015" y="1003143"/>
            <a:ext cx="1166673" cy="1064551"/>
            <a:chOff x="670145" y="1457273"/>
            <a:chExt cx="1555361" cy="1419401"/>
          </a:xfrm>
        </p:grpSpPr>
        <p:pic>
          <p:nvPicPr>
            <p:cNvPr id="29" name="图片 28" descr="28Z58PICt4r.jpg">
              <a:extLst>
                <a:ext uri="{FF2B5EF4-FFF2-40B4-BE49-F238E27FC236}">
                  <a16:creationId xmlns:a16="http://schemas.microsoft.com/office/drawing/2014/main" xmlns="" id="{29DD539D-54DE-0941-9A61-4DF14EFD2A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1923230C-ED7F-4941-B5D1-3B9A42D6569C}"/>
                </a:ext>
              </a:extLst>
            </p:cNvPr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>
                  <a:latin typeface="黑体" pitchFamily="49" charset="-122"/>
                  <a:ea typeface="黑体" pitchFamily="49" charset="-122"/>
                </a:rPr>
                <a:t>9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34838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987574"/>
            <a:ext cx="7648575" cy="2730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2"/>
          <p:cNvSpPr txBox="1">
            <a:spLocks noChangeArrowheads="1"/>
          </p:cNvSpPr>
          <p:nvPr/>
        </p:nvSpPr>
        <p:spPr bwMode="auto">
          <a:xfrm>
            <a:off x="1065709" y="1006248"/>
            <a:ext cx="7172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你能根据题意把线段图和等量关系式填写完整吗？</a:t>
            </a:r>
          </a:p>
        </p:txBody>
      </p:sp>
      <p:sp>
        <p:nvSpPr>
          <p:cNvPr id="4" name="矩形 3"/>
          <p:cNvSpPr/>
          <p:nvPr/>
        </p:nvSpPr>
        <p:spPr>
          <a:xfrm>
            <a:off x="1178422" y="1441223"/>
            <a:ext cx="6965950" cy="2114550"/>
          </a:xfrm>
          <a:prstGeom prst="rect">
            <a:avLst/>
          </a:prstGeom>
          <a:solidFill>
            <a:srgbClr val="F9DB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b="1" noProof="1"/>
          </a:p>
        </p:txBody>
      </p:sp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9DBE9"/>
              </a:clrFrom>
              <a:clrTo>
                <a:srgbClr val="F9DBE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3347" y="1638073"/>
            <a:ext cx="2693987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9DBE9"/>
              </a:clrFrom>
              <a:clrTo>
                <a:srgbClr val="F9DBE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384" y="2415948"/>
            <a:ext cx="518001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9DBE9"/>
              </a:clrFrom>
              <a:clrTo>
                <a:srgbClr val="F9DBE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622" y="2222273"/>
            <a:ext cx="4075112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9DBE9"/>
              </a:clrFrom>
              <a:clrTo>
                <a:srgbClr val="F9DBE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834" y="1892073"/>
            <a:ext cx="177165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22"/>
          <p:cNvSpPr txBox="1"/>
          <p:nvPr/>
        </p:nvSpPr>
        <p:spPr>
          <a:xfrm>
            <a:off x="976809" y="3098573"/>
            <a:ext cx="7453313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defRPr/>
            </a:pPr>
            <a:r>
              <a:rPr lang="zh-CN" sz="2400" b="1" spc="-170" noProof="1">
                <a:solidFill>
                  <a:srgbClr val="FF0F5E"/>
                </a:solidFill>
                <a:latin typeface="楷体" pitchFamily="49" charset="-122"/>
                <a:ea typeface="楷体" pitchFamily="49" charset="-122"/>
                <a:sym typeface="+mn-ea"/>
              </a:rPr>
              <a:t>（       ）</a:t>
            </a:r>
            <a:r>
              <a:rPr lang="zh-CN" sz="2400" b="1" spc="-170" noProof="1">
                <a:latin typeface="楷体" pitchFamily="49" charset="-122"/>
                <a:ea typeface="楷体" pitchFamily="49" charset="-122"/>
                <a:sym typeface="+mn-ea"/>
              </a:rPr>
              <a:t>面积</a:t>
            </a:r>
            <a:r>
              <a:rPr lang="en-US" altLang="zh-CN" sz="2400" b="1" spc="-170" noProof="1">
                <a:latin typeface="楷体" pitchFamily="49" charset="-122"/>
                <a:ea typeface="楷体" pitchFamily="49" charset="-122"/>
                <a:sym typeface="+mn-ea"/>
              </a:rPr>
              <a:t> +</a:t>
            </a:r>
            <a:r>
              <a:rPr lang="zh-CN" sz="2400" b="1" spc="-170" noProof="1">
                <a:solidFill>
                  <a:srgbClr val="FF0F5E"/>
                </a:solidFill>
                <a:latin typeface="楷体" pitchFamily="49" charset="-122"/>
                <a:ea typeface="楷体" pitchFamily="49" charset="-122"/>
                <a:sym typeface="+mn-ea"/>
              </a:rPr>
              <a:t>（       ）</a:t>
            </a:r>
            <a:r>
              <a:rPr lang="zh-CN" sz="2400" b="1" spc="-170" noProof="1">
                <a:latin typeface="楷体" pitchFamily="49" charset="-122"/>
                <a:ea typeface="楷体" pitchFamily="49" charset="-122"/>
                <a:sym typeface="+mn-ea"/>
              </a:rPr>
              <a:t>面积</a:t>
            </a:r>
            <a:r>
              <a:rPr lang="en-US" altLang="zh-CN" sz="2400" b="1" spc="-170" noProof="1">
                <a:latin typeface="楷体" pitchFamily="49" charset="-122"/>
                <a:ea typeface="楷体" pitchFamily="49" charset="-122"/>
                <a:sym typeface="+mn-ea"/>
              </a:rPr>
              <a:t> = </a:t>
            </a:r>
            <a:r>
              <a:rPr lang="zh-CN" sz="2400" b="1" spc="-170" noProof="1">
                <a:latin typeface="楷体" pitchFamily="49" charset="-122"/>
                <a:ea typeface="楷体" pitchFamily="49" charset="-122"/>
                <a:sym typeface="+mn-ea"/>
              </a:rPr>
              <a:t>颐和园的占地面积</a:t>
            </a:r>
            <a:endParaRPr lang="zh-CN" altLang="en-US" sz="2400" b="1" spc="-170" noProof="1"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10" name="TextBox 22"/>
          <p:cNvSpPr txBox="1"/>
          <p:nvPr/>
        </p:nvSpPr>
        <p:spPr>
          <a:xfrm>
            <a:off x="3850184" y="2222273"/>
            <a:ext cx="925513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defRPr/>
            </a:pPr>
            <a:r>
              <a:rPr lang="en-US" altLang="zh-CN" sz="2400" b="1" spc="-120" noProof="1">
                <a:latin typeface="楷体" pitchFamily="49" charset="-122"/>
                <a:ea typeface="楷体" pitchFamily="49" charset="-122"/>
                <a:sym typeface="+mn-ea"/>
              </a:rPr>
              <a:t>3 </a:t>
            </a:r>
            <a:r>
              <a:rPr lang="en-US" altLang="zh-CN" sz="2400" b="1" i="1" spc="-120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x</a:t>
            </a:r>
          </a:p>
        </p:txBody>
      </p:sp>
      <p:sp>
        <p:nvSpPr>
          <p:cNvPr id="11" name="TextBox 22"/>
          <p:cNvSpPr txBox="1">
            <a:spLocks noChangeArrowheads="1"/>
          </p:cNvSpPr>
          <p:nvPr/>
        </p:nvSpPr>
        <p:spPr bwMode="auto">
          <a:xfrm>
            <a:off x="6807697" y="2201636"/>
            <a:ext cx="923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290</a:t>
            </a:r>
            <a:endParaRPr lang="zh-CN" altLang="zh-CN" sz="2400" b="1" i="1" noProof="1"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12" name="TextBox 22"/>
          <p:cNvSpPr txBox="1"/>
          <p:nvPr/>
        </p:nvSpPr>
        <p:spPr>
          <a:xfrm>
            <a:off x="1418134" y="3074761"/>
            <a:ext cx="925513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defRPr/>
            </a:pP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陆地</a:t>
            </a:r>
            <a:endParaRPr lang="zh-CN" altLang="en-US" sz="2400" b="1" i="1" noProof="1"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08884" y="3082698"/>
            <a:ext cx="923925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defRPr/>
            </a:pP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水面</a:t>
            </a:r>
            <a:endParaRPr lang="zh-CN" altLang="en-US" sz="2400" b="1" i="1" noProof="1">
              <a:latin typeface="楷体" pitchFamily="49" charset="-122"/>
              <a:ea typeface="楷体" pitchFamily="49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65622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34" descr="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15566"/>
            <a:ext cx="7648575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22"/>
          <p:cNvSpPr txBox="1">
            <a:spLocks noChangeArrowheads="1"/>
          </p:cNvSpPr>
          <p:nvPr/>
        </p:nvSpPr>
        <p:spPr bwMode="auto">
          <a:xfrm>
            <a:off x="912168" y="1059582"/>
            <a:ext cx="71723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怎样列方程解答？</a:t>
            </a:r>
          </a:p>
        </p:txBody>
      </p:sp>
      <p:sp>
        <p:nvSpPr>
          <p:cNvPr id="25" name="矩形 24"/>
          <p:cNvSpPr/>
          <p:nvPr/>
        </p:nvSpPr>
        <p:spPr>
          <a:xfrm>
            <a:off x="1024881" y="1596107"/>
            <a:ext cx="6965950" cy="2206625"/>
          </a:xfrm>
          <a:prstGeom prst="rect">
            <a:avLst/>
          </a:prstGeom>
          <a:solidFill>
            <a:srgbClr val="D3EF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b="1" noProof="1"/>
          </a:p>
        </p:txBody>
      </p:sp>
      <p:sp>
        <p:nvSpPr>
          <p:cNvPr id="27" name="TextBox 22"/>
          <p:cNvSpPr txBox="1">
            <a:spLocks noChangeArrowheads="1"/>
          </p:cNvSpPr>
          <p:nvPr/>
        </p:nvSpPr>
        <p:spPr bwMode="auto">
          <a:xfrm>
            <a:off x="1024882" y="1538957"/>
            <a:ext cx="69659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解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：设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颐和园的陆地面积大约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有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公顷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，则水面面积大约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3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公顷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</a:p>
        </p:txBody>
      </p:sp>
      <p:sp>
        <p:nvSpPr>
          <p:cNvPr id="28" name="TextBox 11"/>
          <p:cNvSpPr txBox="1">
            <a:spLocks noChangeArrowheads="1"/>
          </p:cNvSpPr>
          <p:nvPr/>
        </p:nvSpPr>
        <p:spPr bwMode="auto">
          <a:xfrm>
            <a:off x="3544243" y="2294607"/>
            <a:ext cx="24860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sz="2400" b="1" i="1" dirty="0">
                <a:latin typeface="Times New Roman" pitchFamily="18" charset="0"/>
                <a:sym typeface="宋体" pitchFamily="2" charset="-122"/>
              </a:rPr>
              <a:t>x +</a:t>
            </a:r>
            <a:r>
              <a:rPr lang="en-US" altLang="zh-CN" sz="2400" b="1" dirty="0">
                <a:latin typeface="Arial" pitchFamily="34" charset="0"/>
                <a:sym typeface="宋体" pitchFamily="2" charset="-122"/>
              </a:rPr>
              <a:t>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</a:t>
            </a:r>
            <a:r>
              <a:rPr lang="en-US" altLang="zh-CN" sz="2400" b="1" dirty="0">
                <a:latin typeface="Arial" pitchFamily="34" charset="0"/>
                <a:sym typeface="宋体" pitchFamily="2" charset="-122"/>
              </a:rPr>
              <a:t> </a:t>
            </a:r>
            <a:r>
              <a:rPr lang="en-US" altLang="zh-CN" sz="2400" b="1" i="1" dirty="0">
                <a:latin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= 290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 </a:t>
            </a:r>
            <a:r>
              <a:rPr lang="zh-CN" altLang="en-US" sz="2400" b="1" dirty="0">
                <a:latin typeface="宋体" pitchFamily="2" charset="-122"/>
                <a:sym typeface="宋体" pitchFamily="2" charset="-122"/>
              </a:rPr>
              <a:t> </a:t>
            </a:r>
            <a:endParaRPr lang="en-US" altLang="zh-CN" sz="2400" b="1" dirty="0">
              <a:latin typeface="宋体" pitchFamily="2" charset="-122"/>
            </a:endParaRPr>
          </a:p>
        </p:txBody>
      </p:sp>
      <p:sp>
        <p:nvSpPr>
          <p:cNvPr id="29" name="TextBox 11"/>
          <p:cNvSpPr txBox="1">
            <a:spLocks noChangeArrowheads="1"/>
          </p:cNvSpPr>
          <p:nvPr/>
        </p:nvSpPr>
        <p:spPr bwMode="auto">
          <a:xfrm>
            <a:off x="3985568" y="2650207"/>
            <a:ext cx="2486025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4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 </a:t>
            </a:r>
            <a:r>
              <a:rPr lang="en-US" altLang="zh-CN" sz="2400" b="1" i="1" dirty="0">
                <a:latin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=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290 </a:t>
            </a:r>
            <a:r>
              <a:rPr lang="zh-CN" altLang="en-US" sz="2400" b="1" dirty="0">
                <a:latin typeface="宋体" pitchFamily="2" charset="-122"/>
                <a:sym typeface="宋体" pitchFamily="2" charset="-122"/>
              </a:rPr>
              <a:t> </a:t>
            </a:r>
            <a:endParaRPr lang="en-US" altLang="zh-CN" sz="2400" b="1" dirty="0">
              <a:latin typeface="宋体" pitchFamily="2" charset="-122"/>
            </a:endParaRPr>
          </a:p>
        </p:txBody>
      </p:sp>
      <p:sp>
        <p:nvSpPr>
          <p:cNvPr id="30" name="TextBox 11"/>
          <p:cNvSpPr txBox="1">
            <a:spLocks noChangeArrowheads="1"/>
          </p:cNvSpPr>
          <p:nvPr/>
        </p:nvSpPr>
        <p:spPr bwMode="auto">
          <a:xfrm>
            <a:off x="4292873" y="3007395"/>
            <a:ext cx="2486025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sz="2400" b="1" i="1" dirty="0">
                <a:latin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=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72.5 </a:t>
            </a:r>
            <a:r>
              <a:rPr lang="zh-CN" altLang="en-US" sz="2400" b="1" dirty="0">
                <a:latin typeface="宋体" pitchFamily="2" charset="-122"/>
                <a:sym typeface="宋体" pitchFamily="2" charset="-122"/>
              </a:rPr>
              <a:t> </a:t>
            </a:r>
            <a:endParaRPr lang="en-US" altLang="zh-CN" sz="2400" b="1" dirty="0">
              <a:latin typeface="宋体" pitchFamily="2" charset="-122"/>
            </a:endParaRPr>
          </a:p>
        </p:txBody>
      </p:sp>
      <p:sp>
        <p:nvSpPr>
          <p:cNvPr id="31" name="TextBox 11"/>
          <p:cNvSpPr txBox="1">
            <a:spLocks noChangeArrowheads="1"/>
          </p:cNvSpPr>
          <p:nvPr/>
        </p:nvSpPr>
        <p:spPr bwMode="auto">
          <a:xfrm>
            <a:off x="3993506" y="3364582"/>
            <a:ext cx="356076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 </a:t>
            </a:r>
            <a:r>
              <a:rPr lang="en-US" altLang="zh-CN" sz="2400" b="1" i="1" dirty="0">
                <a:latin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= 72.5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×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 = 217.5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21571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 animBg="1"/>
      <p:bldP spid="27" grpId="0"/>
      <p:bldP spid="28" grpId="0"/>
      <p:bldP spid="29" grpId="0"/>
      <p:bldP spid="30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915566"/>
            <a:ext cx="7648575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组合 20"/>
          <p:cNvGrpSpPr/>
          <p:nvPr/>
        </p:nvGrpSpPr>
        <p:grpSpPr>
          <a:xfrm>
            <a:off x="899592" y="1639243"/>
            <a:ext cx="7219541" cy="1190226"/>
            <a:chOff x="971600" y="2598753"/>
            <a:chExt cx="7219541" cy="2011495"/>
          </a:xfrm>
        </p:grpSpPr>
        <p:pic>
          <p:nvPicPr>
            <p:cNvPr id="26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71600" y="2598753"/>
              <a:ext cx="7219541" cy="2011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图片 31" descr="屏幕剪辑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1610" y="3507854"/>
              <a:ext cx="1152686" cy="981212"/>
            </a:xfrm>
            <a:prstGeom prst="rect">
              <a:avLst/>
            </a:prstGeom>
          </p:spPr>
        </p:pic>
        <p:pic>
          <p:nvPicPr>
            <p:cNvPr id="33" name="图片 32" descr="屏幕剪辑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7706" y="3534754"/>
              <a:ext cx="1152686" cy="981212"/>
            </a:xfrm>
            <a:prstGeom prst="rect">
              <a:avLst/>
            </a:prstGeom>
          </p:spPr>
        </p:pic>
      </p:grpSp>
      <p:pic>
        <p:nvPicPr>
          <p:cNvPr id="34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1011232" y="1783259"/>
            <a:ext cx="824464" cy="959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299636" y="1855267"/>
            <a:ext cx="728748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1043608" y="1059582"/>
            <a:ext cx="71183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你会用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“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把得数代入原题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”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的方法检验吗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？</a:t>
            </a:r>
            <a:endParaRPr lang="zh-CN" altLang="en-US" sz="28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37" name="AutoShape 34"/>
          <p:cNvSpPr>
            <a:spLocks noChangeArrowheads="1"/>
          </p:cNvSpPr>
          <p:nvPr/>
        </p:nvSpPr>
        <p:spPr bwMode="auto">
          <a:xfrm>
            <a:off x="2195736" y="1783259"/>
            <a:ext cx="2313626" cy="982948"/>
          </a:xfrm>
          <a:prstGeom prst="wedgeRoundRectCallout">
            <a:avLst>
              <a:gd name="adj1" fmla="val -58148"/>
              <a:gd name="adj2" fmla="val -16198"/>
              <a:gd name="adj3" fmla="val 16667"/>
            </a:avLst>
          </a:prstGeom>
          <a:gradFill rotWithShape="1">
            <a:gsLst>
              <a:gs pos="0">
                <a:srgbClr val="CECEFF"/>
              </a:gs>
              <a:gs pos="100000">
                <a:srgbClr val="FCFCFF"/>
              </a:gs>
            </a:gsLst>
            <a:lin ang="5400000" scaled="1"/>
          </a:gradFill>
          <a:ln w="12700">
            <a:solidFill>
              <a:srgbClr val="D8BEEE"/>
            </a:solidFill>
            <a:miter lim="800000"/>
            <a:headEnd/>
            <a:tailEnd/>
          </a:ln>
        </p:spPr>
        <p:txBody>
          <a:bodyPr/>
          <a:lstStyle/>
          <a:p>
            <a:pPr fontAlgn="auto">
              <a:lnSpc>
                <a:spcPts val="2200"/>
              </a:lnSpc>
              <a:defRPr/>
            </a:pPr>
            <a:r>
              <a:rPr lang="zh-CN" altLang="zh-CN" sz="2400" b="1" spc="-100" noProof="1">
                <a:latin typeface="楷体" pitchFamily="49" charset="-122"/>
                <a:ea typeface="楷体" pitchFamily="49" charset="-122"/>
                <a:sym typeface="+mn-ea"/>
              </a:rPr>
              <a:t>看陆地面积加水面面积是不是等于</a:t>
            </a:r>
            <a:r>
              <a:rPr lang="en-US" altLang="zh-CN" sz="2400" b="1" spc="-100" noProof="1">
                <a:latin typeface="楷体" pitchFamily="49" charset="-122"/>
                <a:ea typeface="楷体" pitchFamily="49" charset="-122"/>
                <a:sym typeface="+mn-ea"/>
              </a:rPr>
              <a:t>290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  <a:sym typeface="+mn-ea"/>
              </a:rPr>
              <a:t>公顷</a:t>
            </a:r>
            <a:r>
              <a:rPr lang="zh-CN" altLang="en-US" sz="2400" b="1" spc="-1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</a:p>
        </p:txBody>
      </p:sp>
      <p:sp>
        <p:nvSpPr>
          <p:cNvPr id="38" name="AutoShape 34"/>
          <p:cNvSpPr>
            <a:spLocks noChangeArrowheads="1"/>
          </p:cNvSpPr>
          <p:nvPr/>
        </p:nvSpPr>
        <p:spPr bwMode="auto">
          <a:xfrm>
            <a:off x="4860032" y="1783259"/>
            <a:ext cx="1963702" cy="982947"/>
          </a:xfrm>
          <a:prstGeom prst="wedgeRoundRectCallout">
            <a:avLst>
              <a:gd name="adj1" fmla="val 63095"/>
              <a:gd name="adj2" fmla="val -17795"/>
              <a:gd name="adj3" fmla="val 16667"/>
            </a:avLst>
          </a:prstGeom>
          <a:gradFill rotWithShape="1">
            <a:gsLst>
              <a:gs pos="0">
                <a:srgbClr val="95C9FD"/>
              </a:gs>
              <a:gs pos="100000">
                <a:srgbClr val="FEFEFE"/>
              </a:gs>
            </a:gsLst>
            <a:lin ang="5400000" scaled="1"/>
          </a:gradFill>
          <a:ln w="12700">
            <a:solidFill>
              <a:srgbClr val="86A9EE"/>
            </a:solidFill>
            <a:miter lim="800000"/>
            <a:headEnd/>
            <a:tailEnd/>
          </a:ln>
        </p:spPr>
        <p:txBody>
          <a:bodyPr/>
          <a:lstStyle/>
          <a:p>
            <a:pPr fontAlgn="auto">
              <a:lnSpc>
                <a:spcPts val="2200"/>
              </a:lnSpc>
              <a:defRPr/>
            </a:pPr>
            <a:r>
              <a:rPr lang="zh-CN" altLang="zh-CN" sz="2400" b="1" spc="-100" noProof="1">
                <a:latin typeface="楷体" pitchFamily="49" charset="-122"/>
                <a:ea typeface="楷体" pitchFamily="49" charset="-122"/>
                <a:sym typeface="+mn-ea"/>
              </a:rPr>
              <a:t>看水面面积是不是陆地面积的</a:t>
            </a:r>
            <a:r>
              <a:rPr lang="en-US" altLang="zh-CN" sz="2400" b="1" spc="-100" noProof="1">
                <a:latin typeface="楷体" pitchFamily="49" charset="-122"/>
                <a:ea typeface="楷体" pitchFamily="49" charset="-122"/>
                <a:sym typeface="+mn-ea"/>
              </a:rPr>
              <a:t>3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  <a:sym typeface="+mn-ea"/>
              </a:rPr>
              <a:t>倍。</a:t>
            </a:r>
          </a:p>
        </p:txBody>
      </p:sp>
      <p:sp>
        <p:nvSpPr>
          <p:cNvPr id="57" name="TextBox 22"/>
          <p:cNvSpPr txBox="1">
            <a:spLocks noChangeArrowheads="1"/>
          </p:cNvSpPr>
          <p:nvPr/>
        </p:nvSpPr>
        <p:spPr bwMode="auto">
          <a:xfrm>
            <a:off x="971600" y="2719363"/>
            <a:ext cx="563586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检验：（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）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72.5 + 217.5 = 290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（公顷）</a:t>
            </a:r>
            <a:r>
              <a:rPr lang="zh-CN" altLang="en-US" sz="2400" b="1" dirty="0">
                <a:solidFill>
                  <a:srgbClr val="00B0F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  </a:t>
            </a:r>
          </a:p>
        </p:txBody>
      </p:sp>
      <p:sp>
        <p:nvSpPr>
          <p:cNvPr id="58" name="TextBox 22"/>
          <p:cNvSpPr txBox="1">
            <a:spLocks noChangeArrowheads="1"/>
          </p:cNvSpPr>
          <p:nvPr/>
        </p:nvSpPr>
        <p:spPr bwMode="auto">
          <a:xfrm>
            <a:off x="1907704" y="3007395"/>
            <a:ext cx="37444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（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）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217.5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÷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72.5 = 3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 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59" name="TextBox 22"/>
          <p:cNvSpPr txBox="1">
            <a:spLocks noChangeArrowheads="1"/>
          </p:cNvSpPr>
          <p:nvPr/>
        </p:nvSpPr>
        <p:spPr bwMode="auto">
          <a:xfrm>
            <a:off x="1011232" y="3335958"/>
            <a:ext cx="720725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答：颐和园的陆地面积大约有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72.5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公顷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，水面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面积大约有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217.5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公顷。</a:t>
            </a:r>
            <a:r>
              <a:rPr lang="zh-CN" altLang="en-US" sz="2400" b="1" dirty="0">
                <a:solidFill>
                  <a:srgbClr val="00B0F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3474625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 animBg="1"/>
      <p:bldP spid="38" grpId="0" animBg="1"/>
      <p:bldP spid="57" grpId="0"/>
      <p:bldP spid="58" grpId="0"/>
      <p:bldP spid="5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25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21" name="TextBox 22"/>
          <p:cNvSpPr txBox="1">
            <a:spLocks noChangeArrowheads="1"/>
          </p:cNvSpPr>
          <p:nvPr/>
        </p:nvSpPr>
        <p:spPr bwMode="auto">
          <a:xfrm>
            <a:off x="476572" y="1825427"/>
            <a:ext cx="8189912" cy="862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3175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（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）黄花有</a:t>
            </a:r>
            <a:r>
              <a:rPr lang="en-US" altLang="zh-CN" sz="2400" b="1" i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en-US" altLang="zh-CN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朵，红花的朵数是黄花的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倍。黄花和红花</a:t>
            </a:r>
          </a:p>
          <a:p>
            <a:pPr eaLnBrk="1" hangingPunct="1">
              <a:lnSpc>
                <a:spcPts val="3175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   一共有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（       ）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朵，红花比黄花多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（       ）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朵。</a:t>
            </a:r>
            <a:endParaRPr lang="en-US" altLang="zh-CN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22" name="文本框 5"/>
          <p:cNvSpPr txBox="1">
            <a:spLocks noChangeArrowheads="1"/>
          </p:cNvSpPr>
          <p:nvPr/>
        </p:nvSpPr>
        <p:spPr bwMode="auto">
          <a:xfrm>
            <a:off x="2584772" y="2257475"/>
            <a:ext cx="9128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4</a:t>
            </a:r>
            <a:r>
              <a:rPr lang="en-US" altLang="zh-CN" sz="2400" b="1" dirty="0">
                <a:latin typeface="Arial" pitchFamily="34" charset="0"/>
                <a:ea typeface="楷体" pitchFamily="49" charset="-122"/>
                <a:sym typeface="宋体" pitchFamily="2" charset="-122"/>
              </a:rPr>
              <a:t> </a:t>
            </a:r>
            <a:r>
              <a:rPr lang="en-US" altLang="zh-CN" sz="2400" b="1" i="1" dirty="0">
                <a:latin typeface="Times New Roman" pitchFamily="18" charset="0"/>
                <a:ea typeface="楷体" pitchFamily="49" charset="-122"/>
                <a:sym typeface="宋体" pitchFamily="2" charset="-122"/>
              </a:rPr>
              <a:t>x</a:t>
            </a:r>
          </a:p>
        </p:txBody>
      </p:sp>
      <p:sp>
        <p:nvSpPr>
          <p:cNvPr id="23" name="文本框 6"/>
          <p:cNvSpPr txBox="1">
            <a:spLocks noChangeArrowheads="1"/>
          </p:cNvSpPr>
          <p:nvPr/>
        </p:nvSpPr>
        <p:spPr bwMode="auto">
          <a:xfrm>
            <a:off x="6723384" y="2257475"/>
            <a:ext cx="9128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2</a:t>
            </a:r>
            <a:r>
              <a:rPr lang="en-US" altLang="zh-CN" sz="2400" b="1" dirty="0">
                <a:latin typeface="Arial" pitchFamily="34" charset="0"/>
                <a:ea typeface="楷体" pitchFamily="49" charset="-122"/>
                <a:sym typeface="宋体" pitchFamily="2" charset="-122"/>
              </a:rPr>
              <a:t> </a:t>
            </a:r>
            <a:r>
              <a:rPr lang="en-US" altLang="zh-CN" sz="2400" b="1" i="1" dirty="0">
                <a:latin typeface="Times New Roman" pitchFamily="18" charset="0"/>
                <a:ea typeface="楷体" pitchFamily="49" charset="-122"/>
                <a:sym typeface="宋体" pitchFamily="2" charset="-122"/>
              </a:rPr>
              <a:t>x</a:t>
            </a:r>
          </a:p>
        </p:txBody>
      </p:sp>
      <p:sp>
        <p:nvSpPr>
          <p:cNvPr id="30" name="TextBox 22"/>
          <p:cNvSpPr txBox="1">
            <a:spLocks noChangeArrowheads="1"/>
          </p:cNvSpPr>
          <p:nvPr/>
        </p:nvSpPr>
        <p:spPr bwMode="auto">
          <a:xfrm>
            <a:off x="459109" y="2761531"/>
            <a:ext cx="8361363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3175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（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）商店运来电冰箱</a:t>
            </a:r>
            <a:r>
              <a:rPr lang="en-US" altLang="zh-CN" sz="2400" b="1" i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en-US" altLang="zh-CN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i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台，运来洗衣机的台数是电冰箱的</a:t>
            </a:r>
          </a:p>
          <a:p>
            <a:pPr eaLnBrk="1" hangingPunct="1">
              <a:lnSpc>
                <a:spcPts val="3175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   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2.3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倍。运来的电冰箱和洗衣机一共有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（       ）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台，</a:t>
            </a:r>
          </a:p>
          <a:p>
            <a:pPr eaLnBrk="1" hangingPunct="1">
              <a:lnSpc>
                <a:spcPts val="3175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    电冰箱比洗衣机少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（       ）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台。</a:t>
            </a:r>
            <a:endParaRPr lang="en-US" altLang="zh-CN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36" name="文本框 9"/>
          <p:cNvSpPr txBox="1">
            <a:spLocks noChangeArrowheads="1"/>
          </p:cNvSpPr>
          <p:nvPr/>
        </p:nvSpPr>
        <p:spPr bwMode="auto">
          <a:xfrm>
            <a:off x="6819998" y="3193579"/>
            <a:ext cx="9128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3.3</a:t>
            </a:r>
            <a:r>
              <a:rPr lang="en-US" altLang="zh-CN" sz="2400" b="1" dirty="0">
                <a:latin typeface="Arial" pitchFamily="34" charset="0"/>
                <a:ea typeface="楷体" pitchFamily="49" charset="-122"/>
                <a:sym typeface="宋体" pitchFamily="2" charset="-122"/>
              </a:rPr>
              <a:t> </a:t>
            </a:r>
            <a:r>
              <a:rPr lang="en-US" altLang="zh-CN" sz="2400" b="1" i="1" dirty="0">
                <a:latin typeface="Times New Roman" pitchFamily="18" charset="0"/>
                <a:ea typeface="楷体" pitchFamily="49" charset="-122"/>
                <a:sym typeface="宋体" pitchFamily="2" charset="-122"/>
              </a:rPr>
              <a:t>x</a:t>
            </a:r>
          </a:p>
        </p:txBody>
      </p:sp>
      <p:sp>
        <p:nvSpPr>
          <p:cNvPr id="42" name="文本框 10"/>
          <p:cNvSpPr txBox="1">
            <a:spLocks noChangeArrowheads="1"/>
          </p:cNvSpPr>
          <p:nvPr/>
        </p:nvSpPr>
        <p:spPr bwMode="auto">
          <a:xfrm>
            <a:off x="4178994" y="3553619"/>
            <a:ext cx="9128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1.3</a:t>
            </a:r>
            <a:r>
              <a:rPr lang="en-US" altLang="zh-CN" sz="2400" b="1" dirty="0">
                <a:latin typeface="Arial" pitchFamily="34" charset="0"/>
                <a:ea typeface="楷体" pitchFamily="49" charset="-122"/>
                <a:sym typeface="宋体" pitchFamily="2" charset="-122"/>
              </a:rPr>
              <a:t> </a:t>
            </a:r>
            <a:r>
              <a:rPr lang="en-US" altLang="zh-CN" sz="2400" b="1" i="1" dirty="0">
                <a:latin typeface="Times New Roman" pitchFamily="18" charset="0"/>
                <a:ea typeface="楷体" pitchFamily="49" charset="-122"/>
                <a:sym typeface="宋体" pitchFamily="2" charset="-122"/>
              </a:rPr>
              <a:t>x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99218" y="1112426"/>
            <a:ext cx="73305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 b="1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在括号里填写含有字母的式子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  <a:endParaRPr lang="zh-CN" altLang="en-US" sz="28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2E442DE0-4B71-8D49-99E3-B1665066CF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30" grpId="0"/>
      <p:bldP spid="36" grpId="0"/>
      <p:bldP spid="42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306479" y="1079063"/>
            <a:ext cx="1113868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25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18" name="TextBox 22"/>
          <p:cNvSpPr txBox="1">
            <a:spLocks noChangeArrowheads="1"/>
          </p:cNvSpPr>
          <p:nvPr/>
        </p:nvSpPr>
        <p:spPr bwMode="auto">
          <a:xfrm>
            <a:off x="522503" y="454025"/>
            <a:ext cx="5794796" cy="913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3175"/>
              </a:lnSpc>
            </a:pPr>
            <a:r>
              <a:rPr lang="en-US" altLang="en-US" sz="2400" b="1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地球表面海洋面积大约是陆地面积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的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  <a:sym typeface="宋体" pitchFamily="2" charset="-122"/>
            </a:endParaRPr>
          </a:p>
          <a:p>
            <a:pPr eaLnBrk="1" hangingPunct="1">
              <a:lnSpc>
                <a:spcPts val="3175"/>
              </a:lnSpc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2.4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倍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，比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陆地面积多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2.1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亿平方千米。</a:t>
            </a:r>
            <a:endParaRPr lang="en-US" altLang="zh-CN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19" name="图片 5" descr="j_p14_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04" r="17209"/>
          <a:stretch>
            <a:fillRect/>
          </a:stretch>
        </p:blipFill>
        <p:spPr bwMode="auto">
          <a:xfrm>
            <a:off x="6516216" y="51470"/>
            <a:ext cx="1716087" cy="193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AutoShape 34"/>
          <p:cNvSpPr>
            <a:spLocks noChangeArrowheads="1"/>
          </p:cNvSpPr>
          <p:nvPr/>
        </p:nvSpPr>
        <p:spPr bwMode="auto">
          <a:xfrm>
            <a:off x="1383568" y="1367095"/>
            <a:ext cx="5331460" cy="828092"/>
          </a:xfrm>
          <a:prstGeom prst="wedgeRoundRectCallout">
            <a:avLst>
              <a:gd name="adj1" fmla="val -52375"/>
              <a:gd name="adj2" fmla="val -8308"/>
              <a:gd name="adj3" fmla="val 16667"/>
            </a:avLst>
          </a:prstGeom>
          <a:noFill/>
          <a:ln w="12700">
            <a:solidFill>
              <a:srgbClr val="F28099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海洋面积和陆地面积大约各是多少亿平方千米？</a:t>
            </a:r>
          </a:p>
        </p:txBody>
      </p:sp>
      <p:sp>
        <p:nvSpPr>
          <p:cNvPr id="34" name="TextBox 11"/>
          <p:cNvSpPr txBox="1">
            <a:spLocks noChangeArrowheads="1"/>
          </p:cNvSpPr>
          <p:nvPr/>
        </p:nvSpPr>
        <p:spPr bwMode="auto">
          <a:xfrm>
            <a:off x="1242583" y="2303199"/>
            <a:ext cx="7131685" cy="683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解：设陆地面积大约是</a:t>
            </a:r>
            <a:r>
              <a:rPr lang="en-US" altLang="zh-CN" sz="2400" b="1" i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en-US" altLang="zh-CN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亿平方千米，则海洋面积大约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2.4 </a:t>
            </a:r>
            <a:r>
              <a:rPr lang="en-US" altLang="zh-CN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亿平方千米。</a:t>
            </a:r>
          </a:p>
        </p:txBody>
      </p:sp>
      <p:sp>
        <p:nvSpPr>
          <p:cNvPr id="35" name="TextBox 11"/>
          <p:cNvSpPr txBox="1">
            <a:spLocks noChangeArrowheads="1"/>
          </p:cNvSpPr>
          <p:nvPr/>
        </p:nvSpPr>
        <p:spPr bwMode="auto">
          <a:xfrm>
            <a:off x="2971068" y="2807255"/>
            <a:ext cx="467931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2.4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 </a:t>
            </a:r>
            <a:r>
              <a:rPr lang="en-US" altLang="zh-CN" sz="2400" b="1" i="1" dirty="0">
                <a:latin typeface="Times New Roman" pitchFamily="18" charset="0"/>
                <a:sym typeface="宋体" pitchFamily="2" charset="-122"/>
              </a:rPr>
              <a:t>x </a:t>
            </a:r>
            <a:r>
              <a:rPr lang="zh-CN" altLang="en-US" sz="2400" b="1" dirty="0">
                <a:latin typeface="宋体" pitchFamily="2" charset="-122"/>
                <a:sym typeface="宋体" pitchFamily="2" charset="-122"/>
              </a:rPr>
              <a:t>－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 </a:t>
            </a:r>
            <a:r>
              <a:rPr lang="en-US" altLang="zh-CN" sz="2400" b="1" i="1" dirty="0">
                <a:latin typeface="Times New Roman" pitchFamily="18" charset="0"/>
                <a:sym typeface="宋体" pitchFamily="2" charset="-122"/>
              </a:rPr>
              <a:t>x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= 2.1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7" name="TextBox 11"/>
          <p:cNvSpPr txBox="1">
            <a:spLocks noChangeArrowheads="1"/>
          </p:cNvSpPr>
          <p:nvPr/>
        </p:nvSpPr>
        <p:spPr bwMode="auto">
          <a:xfrm>
            <a:off x="3682570" y="3167295"/>
            <a:ext cx="21685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1.4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 </a:t>
            </a:r>
            <a:r>
              <a:rPr lang="en-US" altLang="zh-CN" sz="2400" b="1" i="1" dirty="0">
                <a:latin typeface="Times New Roman" pitchFamily="18" charset="0"/>
                <a:sym typeface="宋体" pitchFamily="2" charset="-122"/>
              </a:rPr>
              <a:t>x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= 2.1 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8" name="TextBox 11"/>
          <p:cNvSpPr txBox="1">
            <a:spLocks noChangeArrowheads="1"/>
          </p:cNvSpPr>
          <p:nvPr/>
        </p:nvSpPr>
        <p:spPr bwMode="auto">
          <a:xfrm>
            <a:off x="4335464" y="3527335"/>
            <a:ext cx="245173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 i="1" dirty="0">
                <a:latin typeface="Times New Roman" pitchFamily="18" charset="0"/>
                <a:sym typeface="宋体" pitchFamily="2" charset="-122"/>
              </a:rPr>
              <a:t>x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= 1.5 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9" name="TextBox 11"/>
          <p:cNvSpPr txBox="1">
            <a:spLocks noChangeArrowheads="1"/>
          </p:cNvSpPr>
          <p:nvPr/>
        </p:nvSpPr>
        <p:spPr bwMode="auto">
          <a:xfrm>
            <a:off x="899592" y="4408770"/>
            <a:ext cx="6915785" cy="683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答：陆地面积大约是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1.5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亿平方千米，海洋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面积大约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3.6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亿平方千米。</a:t>
            </a:r>
          </a:p>
        </p:txBody>
      </p:sp>
      <p:sp>
        <p:nvSpPr>
          <p:cNvPr id="40" name="TextBox 11"/>
          <p:cNvSpPr txBox="1">
            <a:spLocks noChangeArrowheads="1"/>
          </p:cNvSpPr>
          <p:nvPr/>
        </p:nvSpPr>
        <p:spPr bwMode="auto">
          <a:xfrm>
            <a:off x="3015170" y="3944574"/>
            <a:ext cx="35865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2.4 </a:t>
            </a:r>
            <a:r>
              <a:rPr lang="en-US" altLang="zh-CN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= 2.4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×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1.5 = 3.6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08800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1" grpId="0" animBg="1"/>
      <p:bldP spid="34" grpId="0"/>
      <p:bldP spid="35" grpId="0"/>
      <p:bldP spid="37" grpId="0"/>
      <p:bldP spid="38" grpId="0"/>
      <p:bldP spid="39" grpId="0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56323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39552" y="464354"/>
            <a:ext cx="4536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解方程。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99592" y="1291757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2</a:t>
            </a:r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+3</a:t>
            </a:r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=60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131839" y="1275606"/>
            <a:ext cx="3168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3.6</a:t>
            </a:r>
            <a:r>
              <a:rPr lang="en-US" altLang="zh-CN" sz="2400" b="1" i="1" dirty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 x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-2.8</a:t>
            </a:r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 </a:t>
            </a:r>
            <a:r>
              <a:rPr lang="en-US" altLang="zh-CN" sz="2400" b="1" i="1" dirty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12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23415" y="1753422"/>
            <a:ext cx="2480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解：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5</a:t>
            </a:r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=60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07346" y="1753422"/>
            <a:ext cx="27208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解：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0.8</a:t>
            </a:r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=12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084168" y="1278983"/>
            <a:ext cx="2223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100</a:t>
            </a:r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-</a:t>
            </a:r>
            <a:r>
              <a:rPr lang="en-US" altLang="zh-CN" sz="2400" b="1" i="1" dirty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 x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=198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84168" y="1753422"/>
            <a:ext cx="2619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解：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99</a:t>
            </a:r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=198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475656" y="2185470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=12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572000" y="2215087"/>
            <a:ext cx="1841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=15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092280" y="2215087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=2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pic>
        <p:nvPicPr>
          <p:cNvPr id="31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290055" y="3108317"/>
            <a:ext cx="882345" cy="1046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AutoShape 34"/>
          <p:cNvSpPr>
            <a:spLocks noChangeArrowheads="1"/>
          </p:cNvSpPr>
          <p:nvPr/>
        </p:nvSpPr>
        <p:spPr bwMode="auto">
          <a:xfrm>
            <a:off x="1743941" y="2932561"/>
            <a:ext cx="1728192" cy="832674"/>
          </a:xfrm>
          <a:prstGeom prst="wedgeRoundRectCallout">
            <a:avLst>
              <a:gd name="adj1" fmla="val -59128"/>
              <a:gd name="adj2" fmla="val -34384"/>
              <a:gd name="adj3" fmla="val 16667"/>
            </a:avLst>
          </a:prstGeom>
          <a:noFill/>
          <a:ln w="12700">
            <a:solidFill>
              <a:srgbClr val="D8BEEE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怎样解这几道方程？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35" name="AutoShape 34"/>
          <p:cNvSpPr>
            <a:spLocks noChangeArrowheads="1"/>
          </p:cNvSpPr>
          <p:nvPr/>
        </p:nvSpPr>
        <p:spPr bwMode="auto">
          <a:xfrm>
            <a:off x="3903002" y="2901138"/>
            <a:ext cx="3168352" cy="1614828"/>
          </a:xfrm>
          <a:prstGeom prst="wedgeRoundRectCallout">
            <a:avLst>
              <a:gd name="adj1" fmla="val 58699"/>
              <a:gd name="adj2" fmla="val 13851"/>
              <a:gd name="adj3" fmla="val 16667"/>
            </a:avLst>
          </a:prstGeom>
          <a:noFill/>
          <a:ln w="12700">
            <a:solidFill>
              <a:srgbClr val="F996B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解这几道方程时，都要先把等号左边的式子进行化简，使方程变成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ax=b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再解。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853" y="2901138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1065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3" grpId="0"/>
      <p:bldP spid="26" grpId="0"/>
      <p:bldP spid="27" grpId="0"/>
      <p:bldP spid="20" grpId="0"/>
      <p:bldP spid="22" grpId="0"/>
      <p:bldP spid="30" grpId="0"/>
      <p:bldP spid="32" grpId="0"/>
      <p:bldP spid="33" grpId="0"/>
      <p:bldP spid="34" grpId="0" animBg="1"/>
      <p:bldP spid="35" grpId="0" animBg="1"/>
    </p:bldLst>
  </p:timing>
</p:sld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853</Words>
  <Application>Microsoft Office PowerPoint</Application>
  <PresentationFormat>全屏显示(16:9)</PresentationFormat>
  <Paragraphs>105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Calibri</vt:lpstr>
      <vt:lpstr>Microsoft JhengHei</vt:lpstr>
      <vt:lpstr>黑体</vt:lpstr>
      <vt:lpstr>幼圆</vt:lpstr>
      <vt:lpstr>楷体</vt:lpstr>
      <vt:lpstr>微软雅黑</vt:lpstr>
      <vt:lpstr>Times New Roman</vt:lpstr>
      <vt:lpstr>3_Office 主题</vt:lpstr>
      <vt:lpstr>5_Office 主题</vt:lpstr>
      <vt:lpstr>4_Office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24</cp:revision>
  <dcterms:created xsi:type="dcterms:W3CDTF">2017-03-17T02:28:00Z</dcterms:created>
  <dcterms:modified xsi:type="dcterms:W3CDTF">2019-10-14T05:24:49Z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